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7"/>
  </p:notesMasterIdLst>
  <p:handoutMasterIdLst>
    <p:handoutMasterId r:id="rId38"/>
  </p:handoutMasterIdLst>
  <p:sldIdLst>
    <p:sldId id="285" r:id="rId6"/>
    <p:sldId id="257" r:id="rId7"/>
    <p:sldId id="360" r:id="rId8"/>
    <p:sldId id="256" r:id="rId9"/>
    <p:sldId id="260" r:id="rId10"/>
    <p:sldId id="1596" r:id="rId11"/>
    <p:sldId id="1451" r:id="rId12"/>
    <p:sldId id="1453" r:id="rId13"/>
    <p:sldId id="1454" r:id="rId14"/>
    <p:sldId id="270" r:id="rId15"/>
    <p:sldId id="1597" r:id="rId16"/>
    <p:sldId id="368" r:id="rId17"/>
    <p:sldId id="4461" r:id="rId18"/>
    <p:sldId id="4462" r:id="rId19"/>
    <p:sldId id="4466" r:id="rId20"/>
    <p:sldId id="316" r:id="rId21"/>
    <p:sldId id="4453" r:id="rId22"/>
    <p:sldId id="4392" r:id="rId23"/>
    <p:sldId id="4421" r:id="rId24"/>
    <p:sldId id="318" r:id="rId25"/>
    <p:sldId id="319" r:id="rId26"/>
    <p:sldId id="320" r:id="rId27"/>
    <p:sldId id="321" r:id="rId28"/>
    <p:sldId id="4394" r:id="rId29"/>
    <p:sldId id="300" r:id="rId30"/>
    <p:sldId id="4463" r:id="rId31"/>
    <p:sldId id="4464" r:id="rId32"/>
    <p:sldId id="3761" r:id="rId33"/>
    <p:sldId id="4465" r:id="rId34"/>
    <p:sldId id="366" r:id="rId35"/>
    <p:sldId id="268"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56" autoAdjust="0"/>
    <p:restoredTop sz="88456" autoAdjust="0"/>
  </p:normalViewPr>
  <p:slideViewPr>
    <p:cSldViewPr snapToGrid="0">
      <p:cViewPr varScale="1">
        <p:scale>
          <a:sx n="83" d="100"/>
          <a:sy n="83" d="100"/>
        </p:scale>
        <p:origin x="780"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27T18:13:40.931" idx="1">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19-09-24T16:52:13.966" idx="2">
    <p:pos x="10" y="10"/>
    <p:text/>
    <p:extLst>
      <p:ext uri="{C676402C-5697-4E1C-873F-D02D1690AC5C}">
        <p15:threadingInfo xmlns:p15="http://schemas.microsoft.com/office/powerpoint/2012/main" timeZoneBias="420"/>
      </p:ext>
    </p:extLst>
  </p:cm>
  <p:cm authorId="6" dt="2019-09-24T16:52:15.126" idx="3">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5:00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4:59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4:59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r>
              <a:rPr lang="en-US" sz="1100" dirty="0"/>
              <a:t>Managers the lifecycle of containers in large environments</a:t>
            </a:r>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5:13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230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334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dirty="0" err="1"/>
              <a:t>ReplicaSet</a:t>
            </a:r>
            <a:r>
              <a:rPr lang="en-US" dirty="0"/>
              <a:t> is that it combines a cookie cutter and a desired number of cookies into a single API object. 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6/19/2023 4:59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err="1"/>
              <a:t>apiVersion</a:t>
            </a:r>
            <a:r>
              <a:rPr lang="en-US" dirty="0"/>
              <a:t>: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a:t>
            </a:r>
            <a:r>
              <a:rPr lang="en-US" dirty="0" err="1"/>
              <a:t>matchLabels</a:t>
            </a:r>
            <a:r>
              <a:rPr lang="en-US" dirty="0"/>
              <a:t>:</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6/19/2023 4:59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4:59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54414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a:t>Originally designed by Google and is now maintained by the Cloud Native Computing Foundation (CNCF).</a:t>
            </a:r>
          </a:p>
          <a:p>
            <a:pPr lvl="0">
              <a:spcAft>
                <a:spcPts val="600"/>
              </a:spcAft>
              <a:defRPr/>
            </a:pPr>
            <a:r>
              <a:rPr lang="en-US" sz="900"/>
              <a:t>Google still actively involved</a:t>
            </a:r>
          </a:p>
          <a:p>
            <a:pPr lvl="0">
              <a:spcAft>
                <a:spcPts val="600"/>
              </a:spcAft>
              <a:defRPr/>
            </a:pPr>
            <a:r>
              <a:rPr lang="en-US" sz="900"/>
              <a:t>Kubernetes v1.0 was released on July, 2015 by Joe Beda, Brendan Burns and Craig </a:t>
            </a:r>
            <a:r>
              <a:rPr lang="en-US" sz="900" err="1"/>
              <a:t>McLuckie</a:t>
            </a:r>
            <a:endParaRPr lang="en-US" sz="900"/>
          </a:p>
          <a:p>
            <a:pPr lvl="0">
              <a:spcAft>
                <a:spcPts val="600"/>
              </a:spcAft>
              <a:defRPr/>
            </a:pPr>
            <a:r>
              <a:rPr lang="en-US" sz="900">
                <a:solidFill>
                  <a:srgbClr val="505050"/>
                </a:solidFill>
              </a:rPr>
              <a:t>Most discussed repo in GitHub last year. </a:t>
            </a:r>
          </a:p>
          <a:p>
            <a:pPr lvl="0">
              <a:spcAft>
                <a:spcPts val="600"/>
              </a:spcAft>
              <a:defRPr/>
            </a:pPr>
            <a:r>
              <a:rPr lang="en-US" sz="900">
                <a:solidFill>
                  <a:srgbClr val="505050"/>
                </a:solidFill>
              </a:rPr>
              <a:t>Over 1,700 authors and releases every three month</a:t>
            </a:r>
          </a:p>
          <a:p>
            <a:pPr lvl="0">
              <a:spcAft>
                <a:spcPts val="600"/>
              </a:spcAft>
              <a:defRPr/>
            </a:pPr>
            <a:endParaRPr lang="en-US" sz="900">
              <a:solidFill>
                <a:srgbClr val="505050"/>
              </a:solidFill>
            </a:endParaRPr>
          </a:p>
          <a:p>
            <a:pPr lvl="0">
              <a:spcAft>
                <a:spcPts val="600"/>
              </a:spcAft>
              <a:defRPr/>
            </a:pPr>
            <a:r>
              <a:rPr lang="en-US" sz="900">
                <a:solidFill>
                  <a:srgbClr val="505050"/>
                </a:solidFill>
                <a:hlinkClick r:id="rId3"/>
              </a:rPr>
              <a:t>Large-scale cluster management at Google with Borg</a:t>
            </a:r>
            <a:r>
              <a:rPr lang="en-US" sz="900">
                <a:solidFill>
                  <a:srgbClr val="505050"/>
                </a:solidFill>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4:59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68905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Reference: </a:t>
            </a:r>
            <a:r>
              <a:rPr lang="en-US" sz="900" b="0" i="0" kern="1200" dirty="0">
                <a:solidFill>
                  <a:schemeClr val="tx1"/>
                </a:solidFill>
                <a:effectLst/>
                <a:latin typeface="Segoe UI Light" pitchFamily="34" charset="0"/>
                <a:ea typeface="+mn-ea"/>
                <a:cs typeface="+mn-cs"/>
              </a:rPr>
              <a:t>https://azure.microsoft.com/en-us/pricing/details/kubernetes-service/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Azure Kubernetes Service (AKS) is a free container service that simplifies the deployment, management, and operations of Kubernetes as a fully managed Kubernetes container orchestrator service. </a:t>
            </a:r>
          </a:p>
          <a:p>
            <a:pPr marL="342900" indent="-342900">
              <a:lnSpc>
                <a:spcPct val="150000"/>
              </a:lnSpc>
              <a:buFont typeface="Wingdings" panose="05000000000000000000" pitchFamily="2" charset="2"/>
              <a:buChar char="§"/>
            </a:pPr>
            <a:r>
              <a:rPr lang="en-US" sz="900" kern="1200" dirty="0">
                <a:solidFill>
                  <a:srgbClr val="323237"/>
                </a:solidFill>
                <a:latin typeface="Segoe UI Light" pitchFamily="34" charset="0"/>
                <a:ea typeface="+mn-ea"/>
                <a:cs typeface="+mn-cs"/>
              </a:rPr>
              <a:t>Paying for only the virtual machines, and associated storage and networking resources consumed makes AKS the most efficient and cost-effective container service on the market.</a:t>
            </a:r>
          </a:p>
          <a:p>
            <a:pPr marL="342900" marR="0" lvl="0" indent="-342900" algn="l" defTabSz="932742" rtl="0" eaLnBrk="1" fontAlgn="auto" latinLnBrk="0" hangingPunct="1">
              <a:lnSpc>
                <a:spcPct val="150000"/>
              </a:lnSpc>
              <a:spcBef>
                <a:spcPts val="0"/>
              </a:spcBef>
              <a:spcAft>
                <a:spcPts val="340"/>
              </a:spcAft>
              <a:buClrTx/>
              <a:buSzTx/>
              <a:buFont typeface="Wingdings" panose="05000000000000000000" pitchFamily="2" charset="2"/>
              <a:buChar char="§"/>
              <a:tabLst/>
              <a:defRPr/>
            </a:pPr>
            <a:r>
              <a:rPr lang="en-US" sz="800" b="1" kern="1200" dirty="0">
                <a:solidFill>
                  <a:srgbClr val="323237"/>
                </a:solidFill>
                <a:latin typeface="Segoe UI Light" pitchFamily="34" charset="0"/>
                <a:ea typeface="+mn-ea"/>
                <a:cs typeface="+mn-cs"/>
              </a:rPr>
              <a:t>No SLA, but have a SLO 99.5% </a:t>
            </a:r>
          </a:p>
          <a:p>
            <a:pPr marL="0" indent="0">
              <a:lnSpc>
                <a:spcPct val="150000"/>
              </a:lnSpc>
              <a:buFont typeface="Wingdings" panose="05000000000000000000" pitchFamily="2" charset="2"/>
              <a:buNone/>
            </a:pPr>
            <a:endParaRPr lang="en-US" sz="900" kern="1200" dirty="0">
              <a:solidFill>
                <a:srgbClr val="323237"/>
              </a:solidFill>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561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4:59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4:59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4:59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6/19/2023 4:59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web environment &lt;CLICK&gt;</a:t>
            </a:r>
          </a:p>
          <a:p>
            <a:r>
              <a:rPr lang="en-US" dirty="0"/>
              <a:t>But we need to scale this &lt;CLICK&gt;  &lt;CLICK&gt;</a:t>
            </a:r>
          </a:p>
          <a:p>
            <a:r>
              <a:rPr lang="en-US" dirty="0"/>
              <a:t>Add a load balancer  &lt;CLICK&gt;</a:t>
            </a:r>
          </a:p>
          <a:p>
            <a:endParaRPr lang="en-US" dirty="0"/>
          </a:p>
          <a:p>
            <a:r>
              <a:rPr lang="en-US" dirty="0"/>
              <a:t>How would you configure an</a:t>
            </a:r>
            <a:r>
              <a:rPr lang="en-US" baseline="0" dirty="0"/>
              <a:t> environment like this?  Today you would need to configure a load balancer and add static </a:t>
            </a:r>
            <a:r>
              <a:rPr lang="en-US" baseline="0" dirty="0" err="1"/>
              <a:t>ip</a:t>
            </a:r>
            <a:r>
              <a:rPr lang="en-US" baseline="0" dirty="0"/>
              <a:t> addresses </a:t>
            </a:r>
            <a:r>
              <a:rPr lang="en-US" baseline="0" dirty="0" err="1"/>
              <a:t>ext</a:t>
            </a:r>
            <a:r>
              <a:rPr lang="en-US" baseline="0" dirty="0"/>
              <a:t>…..</a:t>
            </a:r>
          </a:p>
          <a:p>
            <a:r>
              <a:rPr lang="en-US" baseline="0" dirty="0"/>
              <a:t>This would not work in this environment where machines (containers) are constantly being moved around, added and deleted.</a:t>
            </a:r>
          </a:p>
          <a:p>
            <a:r>
              <a:rPr lang="en-US" baseline="0" dirty="0"/>
              <a:t>&lt;CLICK&gt;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all these containers be on a single host?? Probably not &lt;CLICK&gt;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r>
              <a:rPr lang="en-US" baseline="0" dirty="0"/>
              <a:t>And distribute the containers to theses hosts in such a way that any single host failure will not bring down the entire application &lt;CLICK&gt;</a:t>
            </a:r>
          </a:p>
          <a:p>
            <a:r>
              <a:rPr lang="en-US" baseline="0" dirty="0"/>
              <a:t>Services (Load Balancers) are distributed across the cluster with access to each container it manages &lt;CLICK&gt;</a:t>
            </a:r>
          </a:p>
          <a:p>
            <a:r>
              <a:rPr lang="en-US" baseline="0" dirty="0"/>
              <a:t>However, So when a host fails &lt;CLICK&gt;</a:t>
            </a:r>
          </a:p>
          <a:p>
            <a:r>
              <a:rPr lang="en-US" baseline="0" dirty="0"/>
              <a:t>The application can continue while the faulted containers are rebuilt on other hosts. &lt;CLICK&gt;</a:t>
            </a:r>
          </a:p>
          <a:p>
            <a:r>
              <a:rPr lang="en-US" baseline="0" dirty="0"/>
              <a:t>Orchestration is the automation of the monitoring and rebuild process, so we don’t have to. &lt;CLICK&gt;</a:t>
            </a:r>
          </a:p>
          <a:p>
            <a:r>
              <a:rPr lang="en-US" baseline="0" dirty="0"/>
              <a:t>A scheduler is software that tells the orchestrator how and when to stand up new environments. &lt;CLICK&gt;</a:t>
            </a:r>
          </a:p>
          <a:p>
            <a:r>
              <a:rPr lang="en-US" baseline="0" dirty="0"/>
              <a:t>The Orchestration and Scheduling is typically handled by the Control Plane (Master Node) &lt;CLICK&gt; with a Primary VM and a Failover VM in case the primary fails.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917991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043048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225425" indent="-225425">
              <a:buFont typeface="Arial" panose="020B0604020202020204" pitchFamily="34" charset="0"/>
              <a:buChar char="•"/>
              <a:defRPr sz="2800">
                <a:solidFill>
                  <a:schemeClr val="tx1"/>
                </a:solidFill>
                <a:latin typeface="+mj-lt"/>
              </a:defRPr>
            </a:lvl1pPr>
            <a:lvl2pPr marL="461963" indent="-236538">
              <a:buSzPct val="75000"/>
              <a:buFont typeface="Wingdings" panose="05000000000000000000" pitchFamily="2" charset="2"/>
              <a:buChar char="Ø"/>
              <a:defRPr sz="2400">
                <a:latin typeface="+mj-lt"/>
              </a:defRPr>
            </a:lvl2pPr>
            <a:lvl3pPr marL="688975" indent="-227013">
              <a:buFont typeface="Wingdings" panose="05000000000000000000" pitchFamily="2" charset="2"/>
              <a:buChar char="§"/>
              <a:defRPr sz="2000">
                <a:latin typeface="+mj-lt"/>
              </a:defRPr>
            </a:lvl3pPr>
            <a:lvl4pPr marL="914400" indent="-225425">
              <a:buFont typeface="Courier New" panose="02070309020205020404" pitchFamily="49" charset="0"/>
              <a:buChar char="o"/>
              <a:defRPr sz="1800">
                <a:latin typeface="+mj-lt"/>
              </a:defRPr>
            </a:lvl4pPr>
            <a:lvl5pPr marL="1254125" indent="-227013">
              <a:buSzPct val="80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dirty="0">
                <a:solidFill>
                  <a:srgbClr val="0078D7"/>
                </a:solidFill>
              </a:rPr>
              <a:t>The elements of </a:t>
            </a:r>
            <a:r>
              <a:rPr lang="en-US" sz="4799" dirty="0">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20987-C7FA-B975-5DC8-2C299AB59D0B}"/>
              </a:ext>
            </a:extLst>
          </p:cNvPr>
          <p:cNvSpPr>
            <a:spLocks noGrp="1"/>
          </p:cNvSpPr>
          <p:nvPr>
            <p:ph type="body" sz="quarter" idx="10"/>
          </p:nvPr>
        </p:nvSpPr>
        <p:spPr/>
        <p:txBody>
          <a:bodyPr/>
          <a:lstStyle/>
          <a:p>
            <a:r>
              <a:rPr lang="en-US" dirty="0"/>
              <a:t>Kubernetes, also known as K8s, is an open-source system for automating deployment, scaling, and management of containerized applications</a:t>
            </a:r>
          </a:p>
          <a:p>
            <a:r>
              <a:rPr lang="en-US" dirty="0"/>
              <a:t>Use of Kubernetes has grown rapidly because it offers the following:</a:t>
            </a:r>
          </a:p>
          <a:p>
            <a:pPr lvl="1"/>
            <a:r>
              <a:rPr lang="en-US" dirty="0">
                <a:latin typeface="+mj-lt"/>
              </a:rPr>
              <a:t>It groups containers that make up an application into logical units for easy management and discovery</a:t>
            </a:r>
          </a:p>
          <a:p>
            <a:pPr lvl="1"/>
            <a:r>
              <a:rPr lang="en-US" dirty="0">
                <a:latin typeface="+mj-lt"/>
              </a:rPr>
              <a:t>It can scale significantly without impacting your operations team</a:t>
            </a:r>
          </a:p>
          <a:p>
            <a:pPr lvl="1"/>
            <a:r>
              <a:rPr lang="en-US" dirty="0">
                <a:latin typeface="+mj-lt"/>
              </a:rPr>
              <a:t>It can be run on any operating system or platform, allowing you to move workloads to where you want it to be (i.e. on-premise, hybrid cloud, public cloud, etc.)</a:t>
            </a:r>
          </a:p>
          <a:p>
            <a:endParaRPr lang="en-US" dirty="0"/>
          </a:p>
        </p:txBody>
      </p:sp>
      <p:sp>
        <p:nvSpPr>
          <p:cNvPr id="3" name="Title 2">
            <a:extLst>
              <a:ext uri="{FF2B5EF4-FFF2-40B4-BE49-F238E27FC236}">
                <a16:creationId xmlns:a16="http://schemas.microsoft.com/office/drawing/2014/main" id="{332166AB-5CB6-5433-8372-AABAFF900D7E}"/>
              </a:ext>
            </a:extLst>
          </p:cNvPr>
          <p:cNvSpPr>
            <a:spLocks noGrp="1"/>
          </p:cNvSpPr>
          <p:nvPr>
            <p:ph type="title"/>
          </p:nvPr>
        </p:nvSpPr>
        <p:spPr>
          <a:xfrm>
            <a:off x="264160" y="295276"/>
            <a:ext cx="11900046" cy="917575"/>
          </a:xfrm>
        </p:spPr>
        <p:txBody>
          <a:bodyPr/>
          <a:lstStyle/>
          <a:p>
            <a:r>
              <a:rPr lang="en-US" dirty="0"/>
              <a:t>What is Kubernetes?</a:t>
            </a:r>
          </a:p>
        </p:txBody>
      </p:sp>
    </p:spTree>
    <p:extLst>
      <p:ext uri="{BB962C8B-B14F-4D97-AF65-F5344CB8AC3E}">
        <p14:creationId xmlns:p14="http://schemas.microsoft.com/office/powerpoint/2010/main" val="2388745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693DA9-6F2D-4CC2-B066-14AE34E9C106}"/>
              </a:ext>
            </a:extLst>
          </p:cNvPr>
          <p:cNvGrpSpPr/>
          <p:nvPr/>
        </p:nvGrpSpPr>
        <p:grpSpPr>
          <a:xfrm>
            <a:off x="5004605" y="1706365"/>
            <a:ext cx="1878319" cy="1845152"/>
            <a:chOff x="6388804" y="1733324"/>
            <a:chExt cx="2057401" cy="2057401"/>
          </a:xfrm>
        </p:grpSpPr>
        <p:sp>
          <p:nvSpPr>
            <p:cNvPr id="16" name="Oval 15">
              <a:extLst>
                <a:ext uri="{FF2B5EF4-FFF2-40B4-BE49-F238E27FC236}">
                  <a16:creationId xmlns:a16="http://schemas.microsoft.com/office/drawing/2014/main" id="{752A1D9A-8A66-4F7A-A0F4-3A109A7B8DB5}"/>
                </a:ext>
              </a:extLst>
            </p:cNvPr>
            <p:cNvSpPr/>
            <p:nvPr/>
          </p:nvSpPr>
          <p:spPr bwMode="auto">
            <a:xfrm>
              <a:off x="6388804" y="1733324"/>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082367D-0D8A-4649-9C88-BB029E3361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326" y="2106846"/>
              <a:ext cx="1310356" cy="1310356"/>
            </a:xfrm>
            <a:prstGeom prst="rect">
              <a:avLst/>
            </a:prstGeom>
          </p:spPr>
        </p:pic>
      </p:grpSp>
      <p:grpSp>
        <p:nvGrpSpPr>
          <p:cNvPr id="5" name="Group 4">
            <a:extLst>
              <a:ext uri="{FF2B5EF4-FFF2-40B4-BE49-F238E27FC236}">
                <a16:creationId xmlns:a16="http://schemas.microsoft.com/office/drawing/2014/main" id="{ABCF7DA1-EFFD-435C-8A5B-86CD18DF24D5}"/>
              </a:ext>
            </a:extLst>
          </p:cNvPr>
          <p:cNvGrpSpPr/>
          <p:nvPr/>
        </p:nvGrpSpPr>
        <p:grpSpPr>
          <a:xfrm>
            <a:off x="2383105" y="3886505"/>
            <a:ext cx="7167537" cy="131756"/>
            <a:chOff x="3767314" y="3913464"/>
            <a:chExt cx="7850923" cy="146912"/>
          </a:xfrm>
        </p:grpSpPr>
        <p:sp>
          <p:nvSpPr>
            <p:cNvPr id="10" name="Oval 9">
              <a:extLst>
                <a:ext uri="{FF2B5EF4-FFF2-40B4-BE49-F238E27FC236}">
                  <a16:creationId xmlns:a16="http://schemas.microsoft.com/office/drawing/2014/main" id="{D9AF55FD-F9A0-4FA3-B00E-150362963C26}"/>
                </a:ext>
              </a:extLst>
            </p:cNvPr>
            <p:cNvSpPr/>
            <p:nvPr/>
          </p:nvSpPr>
          <p:spPr bwMode="auto">
            <a:xfrm rot="16200000">
              <a:off x="3767314"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20B56841-24E1-4DBB-BA30-90CFAFBDFCAD}"/>
                </a:ext>
              </a:extLst>
            </p:cNvPr>
            <p:cNvSpPr/>
            <p:nvPr/>
          </p:nvSpPr>
          <p:spPr bwMode="auto">
            <a:xfrm rot="16200000">
              <a:off x="7619319"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15B3F747-B5E9-4C6D-AF7F-C340D2E088A3}"/>
                </a:ext>
              </a:extLst>
            </p:cNvPr>
            <p:cNvSpPr/>
            <p:nvPr/>
          </p:nvSpPr>
          <p:spPr bwMode="auto">
            <a:xfrm rot="16200000">
              <a:off x="11471325"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8B21574C-DD6A-4CEC-8518-0A28C09B2278}"/>
                </a:ext>
              </a:extLst>
            </p:cNvPr>
            <p:cNvCxnSpPr>
              <a:cxnSpLocks/>
            </p:cNvCxnSpPr>
            <p:nvPr/>
          </p:nvCxnSpPr>
          <p:spPr>
            <a:xfrm>
              <a:off x="4081715"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67CBC-B3CD-43D4-A8E5-D8846711FD0F}"/>
                </a:ext>
              </a:extLst>
            </p:cNvPr>
            <p:cNvCxnSpPr>
              <a:cxnSpLocks/>
            </p:cNvCxnSpPr>
            <p:nvPr/>
          </p:nvCxnSpPr>
          <p:spPr>
            <a:xfrm>
              <a:off x="7933720"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6C6A3C8-E671-4D0E-9A42-CF9CC484D8BC}"/>
              </a:ext>
            </a:extLst>
          </p:cNvPr>
          <p:cNvCxnSpPr>
            <a:cxnSpLocks/>
          </p:cNvCxnSpPr>
          <p:nvPr/>
        </p:nvCxnSpPr>
        <p:spPr>
          <a:xfrm>
            <a:off x="7598149"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73C44A29-91AE-45E0-87DB-49D1C31C39C1}"/>
              </a:ext>
            </a:extLst>
          </p:cNvPr>
          <p:cNvSpPr txBox="1"/>
          <p:nvPr/>
        </p:nvSpPr>
        <p:spPr>
          <a:xfrm>
            <a:off x="1166213" y="4168361"/>
            <a:ext cx="2584024"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8" name="TextBox 12">
            <a:extLst>
              <a:ext uri="{FF2B5EF4-FFF2-40B4-BE49-F238E27FC236}">
                <a16:creationId xmlns:a16="http://schemas.microsoft.com/office/drawing/2014/main" id="{3F3B6D3F-DCCA-4F5D-9830-7FC1E57A1432}"/>
              </a:ext>
            </a:extLst>
          </p:cNvPr>
          <p:cNvSpPr txBox="1"/>
          <p:nvPr/>
        </p:nvSpPr>
        <p:spPr>
          <a:xfrm>
            <a:off x="4651751" y="4143274"/>
            <a:ext cx="2584023"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TextBox 1">
            <a:extLst>
              <a:ext uri="{FF2B5EF4-FFF2-40B4-BE49-F238E27FC236}">
                <a16:creationId xmlns:a16="http://schemas.microsoft.com/office/drawing/2014/main" id="{AEED9CF5-FDE8-48CB-BF66-E9E794C676C5}"/>
              </a:ext>
            </a:extLst>
          </p:cNvPr>
          <p:cNvSpPr txBox="1"/>
          <p:nvPr/>
        </p:nvSpPr>
        <p:spPr>
          <a:xfrm>
            <a:off x="7965986"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sp>
        <p:nvSpPr>
          <p:cNvPr id="19" name="Title 2">
            <a:extLst>
              <a:ext uri="{FF2B5EF4-FFF2-40B4-BE49-F238E27FC236}">
                <a16:creationId xmlns:a16="http://schemas.microsoft.com/office/drawing/2014/main" id="{57052B1C-6883-0B5A-5CCB-00C441DA8EDA}"/>
              </a:ext>
            </a:extLst>
          </p:cNvPr>
          <p:cNvSpPr txBox="1">
            <a:spLocks/>
          </p:cNvSpPr>
          <p:nvPr/>
        </p:nvSpPr>
        <p:spPr>
          <a:xfrm>
            <a:off x="264164" y="295276"/>
            <a:ext cx="11900042" cy="917575"/>
          </a:xfrm>
          <a:prstGeom prst="rect">
            <a:avLst/>
          </a:prstGeom>
        </p:spPr>
        <p:txBody>
          <a:bodyPr vert="horz" wrap="square" lIns="146304" tIns="91440" rIns="146304" bIns="91440" rtlCol="0" anchor="t">
            <a:noAutofit/>
          </a:bodyPr>
          <a:lstStyle>
            <a:lvl1pPr defTabSz="932597">
              <a:lnSpc>
                <a:spcPct val="90000"/>
              </a:lnSpc>
              <a:spcBef>
                <a:spcPct val="0"/>
              </a:spcBef>
              <a:buNone/>
              <a:defRPr lang="en-US" sz="4801" b="0" cap="none" spc="-101" baseline="0">
                <a:ln w="3175">
                  <a:noFill/>
                </a:ln>
                <a:solidFill>
                  <a:schemeClr val="accent3"/>
                </a:solidFill>
                <a:effectLst/>
                <a:latin typeface="+mj-lt"/>
                <a:cs typeface="Segoe UI" pitchFamily="34" charset="0"/>
              </a:defRPr>
            </a:lvl1pPr>
          </a:lstStyle>
          <a:p>
            <a:r>
              <a:rPr lang="en-US" dirty="0"/>
              <a:t>Kubernetes Benefits</a:t>
            </a:r>
          </a:p>
        </p:txBody>
      </p:sp>
    </p:spTree>
    <p:extLst>
      <p:ext uri="{BB962C8B-B14F-4D97-AF65-F5344CB8AC3E}">
        <p14:creationId xmlns:p14="http://schemas.microsoft.com/office/powerpoint/2010/main" val="1938130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AD42C6-95CD-42F7-865F-89266F6F9E44}"/>
              </a:ext>
            </a:extLst>
          </p:cNvPr>
          <p:cNvGrpSpPr/>
          <p:nvPr/>
        </p:nvGrpSpPr>
        <p:grpSpPr>
          <a:xfrm>
            <a:off x="5130441" y="1787242"/>
            <a:ext cx="1878319" cy="1845152"/>
            <a:chOff x="5189537" y="1921279"/>
            <a:chExt cx="2057401" cy="2057401"/>
          </a:xfrm>
        </p:grpSpPr>
        <p:sp>
          <p:nvSpPr>
            <p:cNvPr id="5" name="Oval 4">
              <a:extLst>
                <a:ext uri="{FF2B5EF4-FFF2-40B4-BE49-F238E27FC236}">
                  <a16:creationId xmlns:a16="http://schemas.microsoft.com/office/drawing/2014/main" id="{9295597B-CE41-4A2A-BEE5-E70E85EB3601}"/>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0C3B3C87-2872-489A-B4BF-AE85D00EA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3" name="Straight Connector 2">
            <a:extLst>
              <a:ext uri="{FF2B5EF4-FFF2-40B4-BE49-F238E27FC236}">
                <a16:creationId xmlns:a16="http://schemas.microsoft.com/office/drawing/2014/main" id="{83C711A6-49EC-434A-8D30-2C179308B3E0}"/>
              </a:ext>
            </a:extLst>
          </p:cNvPr>
          <p:cNvCxnSpPr>
            <a:cxnSpLocks/>
          </p:cNvCxnSpPr>
          <p:nvPr/>
        </p:nvCxnSpPr>
        <p:spPr>
          <a:xfrm>
            <a:off x="6088113" y="3753101"/>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9B7755B-6BFA-43EF-9EFD-57F81DCF47F7}"/>
              </a:ext>
            </a:extLst>
          </p:cNvPr>
          <p:cNvGrpSpPr/>
          <p:nvPr/>
        </p:nvGrpSpPr>
        <p:grpSpPr>
          <a:xfrm>
            <a:off x="2195239" y="3821173"/>
            <a:ext cx="7649264" cy="146912"/>
            <a:chOff x="2059640" y="4770807"/>
            <a:chExt cx="7650354" cy="146912"/>
          </a:xfrm>
        </p:grpSpPr>
        <p:cxnSp>
          <p:nvCxnSpPr>
            <p:cNvPr id="12" name="Straight Connector 11">
              <a:extLst>
                <a:ext uri="{FF2B5EF4-FFF2-40B4-BE49-F238E27FC236}">
                  <a16:creationId xmlns:a16="http://schemas.microsoft.com/office/drawing/2014/main" id="{FF7E8CB5-E359-43B8-B4F2-A181209AEFA1}"/>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CF117C-2A07-4E46-BF62-9D6F2F022465}"/>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0B88E761-23F8-42CF-9125-89EB67BD1BED}"/>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71B0EC3-7B36-4F4D-A86D-C05C8C22E5D5}"/>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FE80F2F-F878-4AA4-BFA2-996C00A2A27B}"/>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6D746C68-0787-430C-A14F-9A184552B8DF}"/>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53DA8-5F0E-4C5A-AAAB-A6E6DED51AC0}"/>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81B28C-658D-42A1-BE25-50195EB5B886}"/>
              </a:ext>
            </a:extLst>
          </p:cNvPr>
          <p:cNvGrpSpPr/>
          <p:nvPr/>
        </p:nvGrpSpPr>
        <p:grpSpPr>
          <a:xfrm>
            <a:off x="1234670" y="4183376"/>
            <a:ext cx="9669859" cy="1126420"/>
            <a:chOff x="892527" y="5161751"/>
            <a:chExt cx="10489848" cy="1243103"/>
          </a:xfrm>
        </p:grpSpPr>
        <p:sp>
          <p:nvSpPr>
            <p:cNvPr id="20" name="TextBox 19">
              <a:extLst>
                <a:ext uri="{FF2B5EF4-FFF2-40B4-BE49-F238E27FC236}">
                  <a16:creationId xmlns:a16="http://schemas.microsoft.com/office/drawing/2014/main" id="{4AD5A6C9-6116-4E47-8EEA-3F532808305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21" name="TextBox 20">
              <a:extLst>
                <a:ext uri="{FF2B5EF4-FFF2-40B4-BE49-F238E27FC236}">
                  <a16:creationId xmlns:a16="http://schemas.microsoft.com/office/drawing/2014/main" id="{39A08F4D-4C69-41E8-83F7-BC8E534F14F7}"/>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22" name="TextBox 21">
              <a:extLst>
                <a:ext uri="{FF2B5EF4-FFF2-40B4-BE49-F238E27FC236}">
                  <a16:creationId xmlns:a16="http://schemas.microsoft.com/office/drawing/2014/main" id="{BF02555A-CB60-4AD9-B19B-8C7801BAF19B}"/>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23" name="TextBox 22">
              <a:extLst>
                <a:ext uri="{FF2B5EF4-FFF2-40B4-BE49-F238E27FC236}">
                  <a16:creationId xmlns:a16="http://schemas.microsoft.com/office/drawing/2014/main" id="{1B06B807-A98B-46EF-BF0C-32215592F301}"/>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4" name="Title 2">
            <a:extLst>
              <a:ext uri="{FF2B5EF4-FFF2-40B4-BE49-F238E27FC236}">
                <a16:creationId xmlns:a16="http://schemas.microsoft.com/office/drawing/2014/main" id="{6A5A2C9A-FBF1-2812-A819-70D9661E9D0D}"/>
              </a:ext>
            </a:extLst>
          </p:cNvPr>
          <p:cNvSpPr txBox="1">
            <a:spLocks/>
          </p:cNvSpPr>
          <p:nvPr/>
        </p:nvSpPr>
        <p:spPr>
          <a:xfrm>
            <a:off x="264164" y="295276"/>
            <a:ext cx="11900042" cy="917575"/>
          </a:xfrm>
          <a:prstGeom prst="rect">
            <a:avLst/>
          </a:prstGeom>
        </p:spPr>
        <p:txBody>
          <a:bodyPr vert="horz" wrap="square" lIns="146304" tIns="91440" rIns="146304" bIns="91440" rtlCol="0" anchor="t">
            <a:noAutofit/>
          </a:bodyPr>
          <a:lstStyle>
            <a:lvl1pPr defTabSz="932597">
              <a:lnSpc>
                <a:spcPct val="90000"/>
              </a:lnSpc>
              <a:spcBef>
                <a:spcPct val="0"/>
              </a:spcBef>
              <a:buNone/>
              <a:defRPr lang="en-US" sz="4801" b="0" cap="none" spc="-101" baseline="0">
                <a:ln w="3175">
                  <a:noFill/>
                </a:ln>
                <a:solidFill>
                  <a:schemeClr val="accent3"/>
                </a:solidFill>
                <a:effectLst/>
                <a:latin typeface="+mj-lt"/>
                <a:cs typeface="Segoe UI" pitchFamily="34" charset="0"/>
              </a:defRPr>
            </a:lvl1pPr>
          </a:lstStyle>
          <a:p>
            <a:r>
              <a:rPr lang="en-US" dirty="0"/>
              <a:t>Kubernetes Benefits</a:t>
            </a:r>
          </a:p>
        </p:txBody>
      </p:sp>
    </p:spTree>
    <p:extLst>
      <p:ext uri="{BB962C8B-B14F-4D97-AF65-F5344CB8AC3E}">
        <p14:creationId xmlns:p14="http://schemas.microsoft.com/office/powerpoint/2010/main" val="24526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6993-C08B-5C4F-76B7-6FC140ACCF6A}"/>
              </a:ext>
            </a:extLst>
          </p:cNvPr>
          <p:cNvSpPr>
            <a:spLocks noGrp="1"/>
          </p:cNvSpPr>
          <p:nvPr>
            <p:ph type="title"/>
          </p:nvPr>
        </p:nvSpPr>
        <p:spPr/>
        <p:txBody>
          <a:bodyPr/>
          <a:lstStyle/>
          <a:p>
            <a:r>
              <a:rPr lang="en-US" dirty="0"/>
              <a:t>Kubernetes Terminology</a:t>
            </a:r>
          </a:p>
        </p:txBody>
      </p:sp>
      <p:sp>
        <p:nvSpPr>
          <p:cNvPr id="3" name="Text Placeholder 2">
            <a:extLst>
              <a:ext uri="{FF2B5EF4-FFF2-40B4-BE49-F238E27FC236}">
                <a16:creationId xmlns:a16="http://schemas.microsoft.com/office/drawing/2014/main" id="{7F4EC776-973A-8F77-E2C6-3969A575C4A8}"/>
              </a:ext>
            </a:extLst>
          </p:cNvPr>
          <p:cNvSpPr>
            <a:spLocks noGrp="1"/>
          </p:cNvSpPr>
          <p:nvPr>
            <p:ph type="body" sz="quarter" idx="10"/>
          </p:nvPr>
        </p:nvSpPr>
        <p:spPr>
          <a:xfrm>
            <a:off x="274638" y="1212850"/>
            <a:ext cx="11887201" cy="5583067"/>
          </a:xfrm>
        </p:spPr>
        <p:txBody>
          <a:bodyPr/>
          <a:lstStyle/>
          <a:p>
            <a:r>
              <a:rPr lang="en-US" dirty="0"/>
              <a:t>Cluster </a:t>
            </a:r>
          </a:p>
          <a:p>
            <a:pPr lvl="1"/>
            <a:r>
              <a:rPr lang="en-US" dirty="0">
                <a:latin typeface="+mn-lt"/>
              </a:rPr>
              <a:t>Control Plane (Master Node) schedules containers</a:t>
            </a:r>
          </a:p>
          <a:p>
            <a:pPr lvl="1"/>
            <a:r>
              <a:rPr lang="en-US" dirty="0">
                <a:latin typeface="+mn-lt"/>
              </a:rPr>
              <a:t>Worker nodes run containers</a:t>
            </a:r>
          </a:p>
          <a:p>
            <a:r>
              <a:rPr lang="en-US" dirty="0"/>
              <a:t>kubectl</a:t>
            </a:r>
          </a:p>
          <a:p>
            <a:pPr lvl="1"/>
            <a:r>
              <a:rPr lang="en-US" dirty="0">
                <a:latin typeface="+mn-lt"/>
              </a:rPr>
              <a:t>Main command line tool to manage your cluster</a:t>
            </a:r>
          </a:p>
          <a:p>
            <a:r>
              <a:rPr lang="en-US" dirty="0"/>
              <a:t>Pod: One or more containers. Smallest unit of deployment</a:t>
            </a:r>
          </a:p>
          <a:p>
            <a:r>
              <a:rPr lang="en-US" dirty="0" err="1"/>
              <a:t>ReplicaSet</a:t>
            </a:r>
            <a:r>
              <a:rPr lang="en-US" dirty="0"/>
              <a:t>: Multiple instances of a pod</a:t>
            </a:r>
          </a:p>
          <a:p>
            <a:r>
              <a:rPr lang="en-US" dirty="0"/>
              <a:t>Deployment: Defines desired state of Pods</a:t>
            </a:r>
          </a:p>
          <a:p>
            <a:r>
              <a:rPr lang="en-US" dirty="0"/>
              <a:t>Service: Load Balancing. Locates Pods and routes traffic </a:t>
            </a:r>
          </a:p>
          <a:p>
            <a:r>
              <a:rPr lang="en-US" dirty="0"/>
              <a:t>Namespace: Isolation. Used to isolate applications, version or environments</a:t>
            </a:r>
          </a:p>
          <a:p>
            <a:r>
              <a:rPr lang="en-US" dirty="0"/>
              <a:t>YAML: Declarative Deployments</a:t>
            </a:r>
          </a:p>
          <a:p>
            <a:r>
              <a:rPr lang="en-US" dirty="0"/>
              <a:t>HELM: Package manager for Kubernetes</a:t>
            </a:r>
          </a:p>
        </p:txBody>
      </p:sp>
    </p:spTree>
    <p:extLst>
      <p:ext uri="{BB962C8B-B14F-4D97-AF65-F5344CB8AC3E}">
        <p14:creationId xmlns:p14="http://schemas.microsoft.com/office/powerpoint/2010/main" val="16355768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buFont typeface="Wingdings" panose="05000000000000000000" pitchFamily="2" charset="2"/>
              <a:buChar char="Ø"/>
            </a:pPr>
            <a:r>
              <a:rPr lang="en-US" dirty="0"/>
              <a:t>Capture the desired state of a Kubernetes object in a configuration</a:t>
            </a:r>
          </a:p>
          <a:p>
            <a:pPr lvl="1">
              <a:spcBef>
                <a:spcPts val="1200"/>
              </a:spcBef>
              <a:buFont typeface="Wingdings" panose="05000000000000000000" pitchFamily="2" charset="2"/>
              <a:buChar char="Ø"/>
            </a:pPr>
            <a:r>
              <a:rPr lang="en-US" dirty="0"/>
              <a:t>Submit that configuration to a service that takes actions to ensure the desired state becomes the actual state</a:t>
            </a:r>
          </a:p>
          <a:p>
            <a:pPr lvl="1">
              <a:spcBef>
                <a:spcPts val="1200"/>
              </a:spcBef>
              <a:buFont typeface="Wingdings" panose="05000000000000000000" pitchFamily="2" charset="2"/>
              <a:buChar char="Ø"/>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74953"/>
            <a:ext cx="11887200" cy="764858"/>
          </a:xfrm>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94640" y="216084"/>
            <a:ext cx="11545422" cy="917575"/>
          </a:xfrm>
          <a:prstGeom prst="rect">
            <a:avLst/>
          </a:prstGeom>
        </p:spPr>
        <p:txBody>
          <a:bodyPr lIns="91440" tIns="45720" rIns="91440" bIns="45720"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accent3"/>
                </a:solidFill>
                <a:ea typeface="+mj-lt"/>
                <a:cs typeface="Segoe UI"/>
              </a:rPr>
              <a:t>Azure Kubernetes Engine</a:t>
            </a:r>
            <a:endParaRPr lang="en-US" sz="4000" dirty="0">
              <a:solidFill>
                <a:schemeClr val="accent3"/>
              </a:solidFill>
              <a:cs typeface="Segoe UI"/>
            </a:endParaRPr>
          </a:p>
        </p:txBody>
      </p:sp>
      <p:sp>
        <p:nvSpPr>
          <p:cNvPr id="11" name="Text Placeholder 4">
            <a:extLst>
              <a:ext uri="{FF2B5EF4-FFF2-40B4-BE49-F238E27FC236}">
                <a16:creationId xmlns:a16="http://schemas.microsoft.com/office/drawing/2014/main" id="{8DCF5E23-503A-4417-88B0-1D2BA0ACD135}"/>
              </a:ext>
            </a:extLst>
          </p:cNvPr>
          <p:cNvSpPr txBox="1">
            <a:spLocks/>
          </p:cNvSpPr>
          <p:nvPr/>
        </p:nvSpPr>
        <p:spPr>
          <a:xfrm>
            <a:off x="326881" y="937824"/>
            <a:ext cx="11545422" cy="4561747"/>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100000"/>
              </a:lnSpc>
              <a:spcBef>
                <a:spcPts val="600"/>
              </a:spcBef>
              <a:spcAft>
                <a:spcPts val="600"/>
              </a:spcAft>
              <a:buFont typeface="Arial,Sans-Serif" pitchFamily="34" charset="0"/>
            </a:pPr>
            <a:r>
              <a:rPr lang="en-US" sz="2800" dirty="0">
                <a:ea typeface="+mj-lt"/>
                <a:cs typeface="+mj-lt"/>
              </a:rPr>
              <a:t>Easiest way to provision a self-managed Kubernetes cluster on Azure</a:t>
            </a:r>
          </a:p>
          <a:p>
            <a:pPr indent="-228600">
              <a:lnSpc>
                <a:spcPct val="100000"/>
              </a:lnSpc>
              <a:spcBef>
                <a:spcPts val="600"/>
              </a:spcBef>
              <a:spcAft>
                <a:spcPts val="600"/>
              </a:spcAft>
              <a:buFont typeface="Arial,Sans-Serif" pitchFamily="34" charset="0"/>
            </a:pPr>
            <a:r>
              <a:rPr lang="en-US" sz="2800" dirty="0">
                <a:ea typeface="+mj-lt"/>
                <a:cs typeface="+mj-lt"/>
              </a:rPr>
              <a:t>Leverages Azure Resource Manager (ARM), to help you create, destroy and maintain clusters provisioned with basic IaaS resources in Azure</a:t>
            </a:r>
          </a:p>
          <a:p>
            <a:pPr indent="-228600">
              <a:lnSpc>
                <a:spcPct val="100000"/>
              </a:lnSpc>
              <a:spcBef>
                <a:spcPts val="600"/>
              </a:spcBef>
              <a:spcAft>
                <a:spcPts val="600"/>
              </a:spcAft>
              <a:buFont typeface="Arial,Sans-Serif" pitchFamily="34" charset="0"/>
            </a:pPr>
            <a:r>
              <a:rPr lang="en-US" sz="2800" dirty="0">
                <a:ea typeface="+mj-lt"/>
                <a:cs typeface="+mj-lt"/>
              </a:rPr>
              <a:t>Allows you to customize Deployments </a:t>
            </a:r>
          </a:p>
          <a:p>
            <a:pPr marL="751840" lvl="1" indent="-228600">
              <a:lnSpc>
                <a:spcPct val="100000"/>
              </a:lnSpc>
              <a:spcBef>
                <a:spcPts val="600"/>
              </a:spcBef>
              <a:spcAft>
                <a:spcPts val="600"/>
              </a:spcAft>
              <a:buFont typeface="Arial,Sans-Serif" pitchFamily="34" charset="0"/>
            </a:pPr>
            <a:r>
              <a:rPr lang="en-US" sz="2800" dirty="0">
                <a:latin typeface="+mj-lt"/>
                <a:ea typeface="+mj-lt"/>
                <a:cs typeface="+mj-lt"/>
              </a:rPr>
              <a:t>Deploying into existing virtual networks</a:t>
            </a:r>
          </a:p>
          <a:p>
            <a:pPr marL="751840" lvl="1" indent="-228600">
              <a:lnSpc>
                <a:spcPct val="100000"/>
              </a:lnSpc>
              <a:spcBef>
                <a:spcPts val="600"/>
              </a:spcBef>
              <a:spcAft>
                <a:spcPts val="600"/>
              </a:spcAft>
              <a:buFont typeface="Arial,Sans-Serif" pitchFamily="34" charset="0"/>
            </a:pPr>
            <a:r>
              <a:rPr lang="en-US" sz="2800" dirty="0">
                <a:latin typeface="+mj-lt"/>
                <a:ea typeface="+mj-lt"/>
                <a:cs typeface="+mj-lt"/>
              </a:rPr>
              <a:t>Utilizing multiple agent pools</a:t>
            </a:r>
          </a:p>
          <a:p>
            <a:pPr marL="510540" indent="-228600">
              <a:lnSpc>
                <a:spcPct val="100000"/>
              </a:lnSpc>
              <a:spcBef>
                <a:spcPts val="600"/>
              </a:spcBef>
              <a:spcAft>
                <a:spcPts val="600"/>
              </a:spcAft>
              <a:buFont typeface="Arial,Sans-Serif" pitchFamily="34" charset="0"/>
            </a:pPr>
            <a:r>
              <a:rPr lang="en-US" sz="2800" dirty="0"/>
              <a:t>Open source: https://github.com/Azure/aks-engine</a:t>
            </a:r>
          </a:p>
        </p:txBody>
      </p:sp>
    </p:spTree>
    <p:extLst>
      <p:ext uri="{BB962C8B-B14F-4D97-AF65-F5344CB8AC3E}">
        <p14:creationId xmlns:p14="http://schemas.microsoft.com/office/powerpoint/2010/main" val="17014420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90E202C-2492-400D-814E-98CE8C53D7F3}"/>
              </a:ext>
            </a:extLst>
          </p:cNvPr>
          <p:cNvSpPr txBox="1">
            <a:spLocks/>
          </p:cNvSpPr>
          <p:nvPr/>
        </p:nvSpPr>
        <p:spPr>
          <a:xfrm>
            <a:off x="2645889" y="287204"/>
            <a:ext cx="6632776" cy="917575"/>
          </a:xfrm>
          <a:prstGeom prst="rect">
            <a:avLst/>
          </a:prstGeom>
        </p:spPr>
        <p:txBody>
          <a:bodyPr lIns="91440" tIns="45720" rIns="91440" bIns="45720"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accent3"/>
                </a:solidFill>
                <a:cs typeface="Segoe UI"/>
              </a:rPr>
              <a:t>Azure Kubernetes </a:t>
            </a:r>
            <a:r>
              <a:rPr lang="en-US">
                <a:solidFill>
                  <a:schemeClr val="accent3"/>
                </a:solidFill>
                <a:cs typeface="Segoe UI"/>
              </a:rPr>
              <a:t>Service</a:t>
            </a:r>
            <a:endParaRPr lang="en-US">
              <a:solidFill>
                <a:schemeClr val="accent3"/>
              </a:solidFill>
            </a:endParaRPr>
          </a:p>
        </p:txBody>
      </p:sp>
      <p:sp>
        <p:nvSpPr>
          <p:cNvPr id="41" name="Oval 40">
            <a:extLst>
              <a:ext uri="{FF2B5EF4-FFF2-40B4-BE49-F238E27FC236}">
                <a16:creationId xmlns:a16="http://schemas.microsoft.com/office/drawing/2014/main" id="{978EF6F5-3213-4A2C-88C0-608447EEEC1C}"/>
              </a:ext>
            </a:extLst>
          </p:cNvPr>
          <p:cNvSpPr/>
          <p:nvPr/>
        </p:nvSpPr>
        <p:spPr bwMode="auto">
          <a:xfrm rot="16200000">
            <a:off x="8926256" y="1907093"/>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43" name="TextBox 42">
            <a:extLst>
              <a:ext uri="{FF2B5EF4-FFF2-40B4-BE49-F238E27FC236}">
                <a16:creationId xmlns:a16="http://schemas.microsoft.com/office/drawing/2014/main" id="{33AD2B8B-A766-4A8A-834C-5788E9CF8D55}"/>
              </a:ext>
            </a:extLst>
          </p:cNvPr>
          <p:cNvSpPr txBox="1"/>
          <p:nvPr/>
        </p:nvSpPr>
        <p:spPr>
          <a:xfrm>
            <a:off x="1841114" y="2581002"/>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45" name="TextBox 44">
            <a:extLst>
              <a:ext uri="{FF2B5EF4-FFF2-40B4-BE49-F238E27FC236}">
                <a16:creationId xmlns:a16="http://schemas.microsoft.com/office/drawing/2014/main" id="{8E9AE1B8-8B57-459E-B94A-58EB42A438A9}"/>
              </a:ext>
            </a:extLst>
          </p:cNvPr>
          <p:cNvSpPr txBox="1"/>
          <p:nvPr/>
        </p:nvSpPr>
        <p:spPr>
          <a:xfrm>
            <a:off x="4827108" y="2581002"/>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47" name="TextBox 46">
            <a:extLst>
              <a:ext uri="{FF2B5EF4-FFF2-40B4-BE49-F238E27FC236}">
                <a16:creationId xmlns:a16="http://schemas.microsoft.com/office/drawing/2014/main" id="{FBD81CA4-76E9-462E-B7BD-B4AC9E810BFC}"/>
              </a:ext>
            </a:extLst>
          </p:cNvPr>
          <p:cNvSpPr txBox="1"/>
          <p:nvPr/>
        </p:nvSpPr>
        <p:spPr>
          <a:xfrm>
            <a:off x="7886591" y="2575088"/>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49" name="TextBox 48">
            <a:extLst>
              <a:ext uri="{FF2B5EF4-FFF2-40B4-BE49-F238E27FC236}">
                <a16:creationId xmlns:a16="http://schemas.microsoft.com/office/drawing/2014/main" id="{3C936EC2-A783-4587-86C4-DFEEFEB2E582}"/>
              </a:ext>
            </a:extLst>
          </p:cNvPr>
          <p:cNvSpPr txBox="1"/>
          <p:nvPr/>
        </p:nvSpPr>
        <p:spPr>
          <a:xfrm>
            <a:off x="1549641" y="5078530"/>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51" name="TextBox 50">
            <a:extLst>
              <a:ext uri="{FF2B5EF4-FFF2-40B4-BE49-F238E27FC236}">
                <a16:creationId xmlns:a16="http://schemas.microsoft.com/office/drawing/2014/main" id="{B53C31CB-9E4D-46E8-B402-6CCEF273CD60}"/>
              </a:ext>
            </a:extLst>
          </p:cNvPr>
          <p:cNvSpPr txBox="1"/>
          <p:nvPr/>
        </p:nvSpPr>
        <p:spPr>
          <a:xfrm>
            <a:off x="4878096" y="5078530"/>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53" name="TextBox 52">
            <a:extLst>
              <a:ext uri="{FF2B5EF4-FFF2-40B4-BE49-F238E27FC236}">
                <a16:creationId xmlns:a16="http://schemas.microsoft.com/office/drawing/2014/main" id="{43F3A0B6-A0FC-4639-8FC0-B24C28A10C7A}"/>
              </a:ext>
            </a:extLst>
          </p:cNvPr>
          <p:cNvSpPr txBox="1"/>
          <p:nvPr/>
        </p:nvSpPr>
        <p:spPr>
          <a:xfrm>
            <a:off x="8390905" y="5072616"/>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55" name="Oval 54">
            <a:extLst>
              <a:ext uri="{FF2B5EF4-FFF2-40B4-BE49-F238E27FC236}">
                <a16:creationId xmlns:a16="http://schemas.microsoft.com/office/drawing/2014/main" id="{2136405C-DA7F-4496-B5CA-054BDBF2E036}"/>
              </a:ext>
            </a:extLst>
          </p:cNvPr>
          <p:cNvSpPr/>
          <p:nvPr/>
        </p:nvSpPr>
        <p:spPr bwMode="auto">
          <a:xfrm rot="16200000">
            <a:off x="2698298"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7" name="Oval 56">
            <a:extLst>
              <a:ext uri="{FF2B5EF4-FFF2-40B4-BE49-F238E27FC236}">
                <a16:creationId xmlns:a16="http://schemas.microsoft.com/office/drawing/2014/main" id="{2D4664AD-B631-41C3-B320-CD244AFF727B}"/>
              </a:ext>
            </a:extLst>
          </p:cNvPr>
          <p:cNvSpPr/>
          <p:nvPr/>
        </p:nvSpPr>
        <p:spPr bwMode="auto">
          <a:xfrm rot="16200000">
            <a:off x="5866774"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59" name="Oval 58">
            <a:extLst>
              <a:ext uri="{FF2B5EF4-FFF2-40B4-BE49-F238E27FC236}">
                <a16:creationId xmlns:a16="http://schemas.microsoft.com/office/drawing/2014/main" id="{3B63AB95-D758-4454-9D7C-16A6DC17B668}"/>
              </a:ext>
            </a:extLst>
          </p:cNvPr>
          <p:cNvSpPr/>
          <p:nvPr/>
        </p:nvSpPr>
        <p:spPr bwMode="auto">
          <a:xfrm rot="16200000">
            <a:off x="8926256"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1" name="Oval 60">
            <a:extLst>
              <a:ext uri="{FF2B5EF4-FFF2-40B4-BE49-F238E27FC236}">
                <a16:creationId xmlns:a16="http://schemas.microsoft.com/office/drawing/2014/main" id="{52DF6E24-4201-4738-82B7-3E632DD2A8B8}"/>
              </a:ext>
            </a:extLst>
          </p:cNvPr>
          <p:cNvSpPr/>
          <p:nvPr/>
        </p:nvSpPr>
        <p:spPr bwMode="auto">
          <a:xfrm rot="16200000">
            <a:off x="2698298" y="425858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3" name="Oval 62">
            <a:extLst>
              <a:ext uri="{FF2B5EF4-FFF2-40B4-BE49-F238E27FC236}">
                <a16:creationId xmlns:a16="http://schemas.microsoft.com/office/drawing/2014/main" id="{6265E016-953B-463E-AFDF-26A40DA5DF24}"/>
              </a:ext>
            </a:extLst>
          </p:cNvPr>
          <p:cNvSpPr/>
          <p:nvPr/>
        </p:nvSpPr>
        <p:spPr bwMode="auto">
          <a:xfrm rot="16200000">
            <a:off x="5866773" y="1907094"/>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5" name="3D" title="Icon of a 3D box with square points on each corner">
            <a:extLst>
              <a:ext uri="{FF2B5EF4-FFF2-40B4-BE49-F238E27FC236}">
                <a16:creationId xmlns:a16="http://schemas.microsoft.com/office/drawing/2014/main" id="{20E2AD1E-0B6F-4C65-AFB2-E98C5794D8A0}"/>
              </a:ext>
            </a:extLst>
          </p:cNvPr>
          <p:cNvSpPr>
            <a:spLocks noChangeAspect="1" noEditPoints="1"/>
          </p:cNvSpPr>
          <p:nvPr/>
        </p:nvSpPr>
        <p:spPr bwMode="auto">
          <a:xfrm>
            <a:off x="2859009" y="440744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MiniExpand_E93A" title="Icon of a rectangle on the lower-left inside a larger rectangle with an arrow pointed to the upper-right corner">
            <a:extLst>
              <a:ext uri="{FF2B5EF4-FFF2-40B4-BE49-F238E27FC236}">
                <a16:creationId xmlns:a16="http://schemas.microsoft.com/office/drawing/2014/main" id="{559E6322-7B91-4099-831B-E61F6A4AA927}"/>
              </a:ext>
            </a:extLst>
          </p:cNvPr>
          <p:cNvSpPr>
            <a:spLocks noChangeAspect="1" noEditPoints="1"/>
          </p:cNvSpPr>
          <p:nvPr/>
        </p:nvSpPr>
        <p:spPr bwMode="auto">
          <a:xfrm>
            <a:off x="6028380" y="2094820"/>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9" name="shield_3" title="Icon of a shield with an exclamation point inside">
            <a:extLst>
              <a:ext uri="{FF2B5EF4-FFF2-40B4-BE49-F238E27FC236}">
                <a16:creationId xmlns:a16="http://schemas.microsoft.com/office/drawing/2014/main" id="{2C63D94F-1C3F-457B-A573-5ACD2FD4B4E8}"/>
              </a:ext>
            </a:extLst>
          </p:cNvPr>
          <p:cNvSpPr>
            <a:spLocks noChangeAspect="1" noEditPoints="1"/>
          </p:cNvSpPr>
          <p:nvPr/>
        </p:nvSpPr>
        <p:spPr bwMode="auto">
          <a:xfrm>
            <a:off x="9078835" y="20572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mouse" title="Icon of a computer mouse">
            <a:extLst>
              <a:ext uri="{FF2B5EF4-FFF2-40B4-BE49-F238E27FC236}">
                <a16:creationId xmlns:a16="http://schemas.microsoft.com/office/drawing/2014/main" id="{4F8E3C08-8D59-4F09-A90F-CEB969E7EF34}"/>
              </a:ext>
            </a:extLst>
          </p:cNvPr>
          <p:cNvSpPr>
            <a:spLocks noChangeAspect="1" noEditPoints="1"/>
          </p:cNvSpPr>
          <p:nvPr/>
        </p:nvSpPr>
        <p:spPr bwMode="auto">
          <a:xfrm>
            <a:off x="9132785" y="4407446"/>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ool" title="Icon of a skrewdriver and wrench">
            <a:extLst>
              <a:ext uri="{FF2B5EF4-FFF2-40B4-BE49-F238E27FC236}">
                <a16:creationId xmlns:a16="http://schemas.microsoft.com/office/drawing/2014/main" id="{1D9F488D-5FAE-41AA-A0CF-20C7F255BDB7}"/>
              </a:ext>
            </a:extLst>
          </p:cNvPr>
          <p:cNvSpPr>
            <a:spLocks noChangeAspect="1" noEditPoints="1"/>
          </p:cNvSpPr>
          <p:nvPr/>
        </p:nvSpPr>
        <p:spPr bwMode="auto">
          <a:xfrm>
            <a:off x="6068682" y="4407446"/>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Touchscreen" title="Icon of a closed hand with one finger touching a screen">
            <a:extLst>
              <a:ext uri="{FF2B5EF4-FFF2-40B4-BE49-F238E27FC236}">
                <a16:creationId xmlns:a16="http://schemas.microsoft.com/office/drawing/2014/main" id="{142496B7-1E79-4A44-99C8-D716B0DF3C8B}"/>
              </a:ext>
            </a:extLst>
          </p:cNvPr>
          <p:cNvSpPr>
            <a:spLocks noChangeAspect="1" noEditPoints="1"/>
          </p:cNvSpPr>
          <p:nvPr/>
        </p:nvSpPr>
        <p:spPr bwMode="auto">
          <a:xfrm>
            <a:off x="2834987" y="205595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A5A9EBE3-EFAA-441D-BBD7-DCF42757F5AA}"/>
              </a:ext>
            </a:extLst>
          </p:cNvPr>
          <p:cNvSpPr txBox="1"/>
          <p:nvPr/>
        </p:nvSpPr>
        <p:spPr>
          <a:xfrm>
            <a:off x="1780008" y="781433"/>
            <a:ext cx="8193169" cy="609125"/>
          </a:xfrm>
          <a:prstGeom prst="rect">
            <a:avLst/>
          </a:prstGeom>
          <a:noFill/>
        </p:spPr>
        <p:txBody>
          <a:bodyPr wrap="square" lIns="149217" tIns="149217" rIns="149217" bIns="149217" rtlCol="0">
            <a:spAutoFit/>
          </a:bodyPr>
          <a:lstStyle/>
          <a:p>
            <a:pPr marL="0" marR="0" lvl="0" indent="0" defTabSz="932597" rtl="0" eaLnBrk="1" fontAlgn="auto" latinLnBrk="0" hangingPunct="1">
              <a:lnSpc>
                <a:spcPct val="100000"/>
              </a:lnSpc>
              <a:spcBef>
                <a:spcPts val="0"/>
              </a:spcBef>
              <a:spcAft>
                <a:spcPts val="612"/>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Semibold" panose="020B0702040204020203" pitchFamily="34" charset="0"/>
              </a:rPr>
              <a:t>Simplify the deployment, management, and operations of Kubernetes</a:t>
            </a:r>
          </a:p>
        </p:txBody>
      </p:sp>
    </p:spTree>
    <p:extLst>
      <p:ext uri="{BB962C8B-B14F-4D97-AF65-F5344CB8AC3E}">
        <p14:creationId xmlns:p14="http://schemas.microsoft.com/office/powerpoint/2010/main" val="23672985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solidFill>
                  <a:schemeClr val="accent3"/>
                </a:solidFill>
              </a:rPr>
              <a:t>Why Azure Kubernetes Service?</a:t>
            </a:r>
          </a:p>
        </p:txBody>
      </p:sp>
      <p:sp>
        <p:nvSpPr>
          <p:cNvPr id="4" name="Rectangle 3">
            <a:extLst>
              <a:ext uri="{FF2B5EF4-FFF2-40B4-BE49-F238E27FC236}">
                <a16:creationId xmlns:a16="http://schemas.microsoft.com/office/drawing/2014/main" id="{99B6B450-A988-4B36-9629-A431D2835935}"/>
              </a:ext>
            </a:extLst>
          </p:cNvPr>
          <p:cNvSpPr/>
          <p:nvPr/>
        </p:nvSpPr>
        <p:spPr>
          <a:xfrm>
            <a:off x="272272" y="1009649"/>
            <a:ext cx="8003365" cy="5574988"/>
          </a:xfrm>
          <a:prstGeom prst="rect">
            <a:avLst/>
          </a:prstGeom>
        </p:spPr>
        <p:txBody>
          <a:bodyPr wrap="square">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use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Fastest path to Kubernetes (K8s) on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Up and running with 3 simple commands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AKS is free - you only pay for the agent nodes within your clusters, not for the masters</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Easy to manage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The K8s masters are managed by Azure</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Automated upgrades and patching</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Easily scale the cluster up and down</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Self-healing control plane</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Light"/>
                <a:ea typeface="+mn-ea"/>
                <a:cs typeface="+mn-cs"/>
              </a:rPr>
              <a:t>Uses Open APIs</a:t>
            </a:r>
          </a:p>
          <a:p>
            <a:pPr marL="809271" marR="0" lvl="1" indent="-342900" algn="l" defTabSz="932742"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100% upstream Kubernetes</a:t>
            </a:r>
          </a:p>
        </p:txBody>
      </p:sp>
      <p:pic>
        <p:nvPicPr>
          <p:cNvPr id="5" name="Picture 4">
            <a:extLst>
              <a:ext uri="{FF2B5EF4-FFF2-40B4-BE49-F238E27FC236}">
                <a16:creationId xmlns:a16="http://schemas.microsoft.com/office/drawing/2014/main" id="{77316C96-C275-4156-9533-8D6601B5AEF4}"/>
              </a:ext>
            </a:extLst>
          </p:cNvPr>
          <p:cNvPicPr>
            <a:picLocks noChangeAspect="1"/>
          </p:cNvPicPr>
          <p:nvPr/>
        </p:nvPicPr>
        <p:blipFill>
          <a:blip r:embed="rId3"/>
          <a:stretch>
            <a:fillRect/>
          </a:stretch>
        </p:blipFill>
        <p:spPr>
          <a:xfrm>
            <a:off x="8656637" y="1889444"/>
            <a:ext cx="3215636" cy="3215636"/>
          </a:xfrm>
          <a:prstGeom prst="rect">
            <a:avLst/>
          </a:prstGeom>
        </p:spPr>
      </p:pic>
    </p:spTree>
    <p:extLst>
      <p:ext uri="{BB962C8B-B14F-4D97-AF65-F5344CB8AC3E}">
        <p14:creationId xmlns:p14="http://schemas.microsoft.com/office/powerpoint/2010/main" val="151890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E0D4-20AF-6DC0-A462-033FD428A589}"/>
              </a:ext>
            </a:extLst>
          </p:cNvPr>
          <p:cNvSpPr>
            <a:spLocks noGrp="1"/>
          </p:cNvSpPr>
          <p:nvPr>
            <p:ph type="title"/>
          </p:nvPr>
        </p:nvSpPr>
        <p:spPr>
          <a:xfrm>
            <a:off x="274638" y="2125662"/>
            <a:ext cx="11887201" cy="849463"/>
          </a:xfrm>
        </p:spPr>
        <p:txBody>
          <a:bodyPr/>
          <a:lstStyle/>
          <a:p>
            <a:r>
              <a:rPr lang="en-US" sz="4800" dirty="0"/>
              <a:t>Module 4 – Lab</a:t>
            </a:r>
          </a:p>
        </p:txBody>
      </p:sp>
      <p:sp>
        <p:nvSpPr>
          <p:cNvPr id="3" name="Title 1">
            <a:extLst>
              <a:ext uri="{FF2B5EF4-FFF2-40B4-BE49-F238E27FC236}">
                <a16:creationId xmlns:a16="http://schemas.microsoft.com/office/drawing/2014/main" id="{BDF139B2-5620-FE81-3F65-52D87460B026}"/>
              </a:ext>
            </a:extLst>
          </p:cNvPr>
          <p:cNvSpPr txBox="1">
            <a:spLocks/>
          </p:cNvSpPr>
          <p:nvPr/>
        </p:nvSpPr>
        <p:spPr>
          <a:xfrm>
            <a:off x="274638" y="3006563"/>
            <a:ext cx="11887201" cy="1957459"/>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Create an Azure Container Registry</a:t>
            </a:r>
          </a:p>
          <a:p>
            <a:pPr marL="457200" indent="-457200">
              <a:buFont typeface="Arial" panose="020B0604020202020204" pitchFamily="34" charset="0"/>
              <a:buChar char="•"/>
            </a:pPr>
            <a:r>
              <a:rPr lang="en-US" sz="3200" dirty="0"/>
              <a:t>Create an Azure Kubernetes Service cluster</a:t>
            </a:r>
          </a:p>
          <a:p>
            <a:pPr marL="457200" indent="-457200">
              <a:buFont typeface="Arial" panose="020B0604020202020204" pitchFamily="34" charset="0"/>
              <a:buChar char="•"/>
            </a:pPr>
            <a:r>
              <a:rPr lang="en-US" sz="3200" dirty="0"/>
              <a:t>Add Application </a:t>
            </a:r>
            <a:r>
              <a:rPr lang="en-US" sz="3200" dirty="0" err="1"/>
              <a:t>Nodepools</a:t>
            </a:r>
            <a:r>
              <a:rPr lang="en-US" sz="3200" dirty="0"/>
              <a:t> to the Cluster</a:t>
            </a:r>
          </a:p>
          <a:p>
            <a:pPr marL="457200" indent="-457200">
              <a:buFont typeface="Arial" panose="020B0604020202020204" pitchFamily="34" charset="0"/>
              <a:buChar char="•"/>
            </a:pPr>
            <a:r>
              <a:rPr lang="en-US" sz="3200" dirty="0"/>
              <a:t>Link kubectl Management Utility to the Cluster</a:t>
            </a:r>
          </a:p>
        </p:txBody>
      </p:sp>
    </p:spTree>
    <p:extLst>
      <p:ext uri="{BB962C8B-B14F-4D97-AF65-F5344CB8AC3E}">
        <p14:creationId xmlns:p14="http://schemas.microsoft.com/office/powerpoint/2010/main" val="30190223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solidFill>
                  <a:schemeClr val="accent3"/>
                </a:solidFill>
              </a:rPr>
              <a:t>Module 4: 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13F-E6A1-BF55-2353-8BEF9E3541BA}"/>
              </a:ext>
            </a:extLst>
          </p:cNvPr>
          <p:cNvSpPr>
            <a:spLocks noGrp="1"/>
          </p:cNvSpPr>
          <p:nvPr>
            <p:ph type="title"/>
          </p:nvPr>
        </p:nvSpPr>
        <p:spPr>
          <a:xfrm>
            <a:off x="274642" y="295276"/>
            <a:ext cx="11889564" cy="917575"/>
          </a:xfrm>
        </p:spPr>
        <p:txBody>
          <a:bodyPr/>
          <a:lstStyle/>
          <a:p>
            <a:r>
              <a:rPr lang="en-US" dirty="0"/>
              <a:t>Instructions for </a:t>
            </a:r>
            <a:r>
              <a:rPr lang="en-US" sz="4800" dirty="0"/>
              <a:t>Completing </a:t>
            </a:r>
            <a:r>
              <a:rPr lang="en-US" sz="4800"/>
              <a:t>Module 4: </a:t>
            </a:r>
            <a:r>
              <a:rPr lang="en-US" sz="4800" dirty="0"/>
              <a:t>Lab</a:t>
            </a:r>
            <a:endParaRPr lang="en-US" dirty="0"/>
          </a:p>
        </p:txBody>
      </p:sp>
      <p:sp>
        <p:nvSpPr>
          <p:cNvPr id="3" name="Text Placeholder 2">
            <a:extLst>
              <a:ext uri="{FF2B5EF4-FFF2-40B4-BE49-F238E27FC236}">
                <a16:creationId xmlns:a16="http://schemas.microsoft.com/office/drawing/2014/main" id="{D6286861-4555-F6E3-1A3B-6558B51DCB94}"/>
              </a:ext>
            </a:extLst>
          </p:cNvPr>
          <p:cNvSpPr>
            <a:spLocks noGrp="1"/>
          </p:cNvSpPr>
          <p:nvPr>
            <p:ph type="body" sz="quarter" idx="10"/>
          </p:nvPr>
        </p:nvSpPr>
        <p:spPr>
          <a:xfrm>
            <a:off x="274643" y="1233169"/>
            <a:ext cx="11887190" cy="5466079"/>
          </a:xfrm>
        </p:spPr>
        <p:txBody>
          <a:bodyPr lIns="146304" rIns="146304">
            <a:noAutofit/>
          </a:bodyPr>
          <a:lstStyle/>
          <a:p>
            <a:pPr>
              <a:spcBef>
                <a:spcPts val="600"/>
              </a:spcBef>
              <a:spcAft>
                <a:spcPts val="600"/>
              </a:spcAft>
            </a:pPr>
            <a:r>
              <a:rPr lang="en-US" sz="1600" b="1" dirty="0"/>
              <a:t>Time: 45 minutes</a:t>
            </a:r>
          </a:p>
          <a:p>
            <a:pPr>
              <a:spcBef>
                <a:spcPts val="600"/>
              </a:spcBef>
              <a:spcAft>
                <a:spcPts val="600"/>
              </a:spcAft>
            </a:pPr>
            <a:r>
              <a:rPr lang="en-US" sz="1600" b="1" dirty="0"/>
              <a:t>Steps:</a:t>
            </a:r>
          </a:p>
          <a:p>
            <a:pPr marL="233363" indent="-233363">
              <a:spcBef>
                <a:spcPts val="600"/>
              </a:spcBef>
              <a:spcAft>
                <a:spcPts val="600"/>
              </a:spcAft>
              <a:buFont typeface="+mj-lt"/>
              <a:buAutoNum type="arabicPeriod"/>
            </a:pPr>
            <a:r>
              <a:rPr lang="en-US" sz="1600" dirty="0"/>
              <a:t>Navigate to your local git repo that you checked out earlier.</a:t>
            </a:r>
          </a:p>
          <a:p>
            <a:pPr marL="233363" indent="-233363">
              <a:spcBef>
                <a:spcPts val="600"/>
              </a:spcBef>
              <a:spcAft>
                <a:spcPts val="600"/>
              </a:spcAft>
              <a:buFont typeface="+mj-lt"/>
              <a:buAutoNum type="arabicPeriod"/>
            </a:pPr>
            <a:r>
              <a:rPr lang="en-US" sz="1600" dirty="0"/>
              <a:t>Complete lab using the lab guide called Module 4 - Lab 1 Create an Azure Kubernetes Cluster.</a:t>
            </a:r>
          </a:p>
          <a:p>
            <a:pPr marL="233363" indent="-233363">
              <a:spcBef>
                <a:spcPts val="600"/>
              </a:spcBef>
              <a:spcAft>
                <a:spcPts val="600"/>
              </a:spcAft>
              <a:buFont typeface="+mj-lt"/>
              <a:buAutoNum type="arabicPeriod"/>
            </a:pPr>
            <a:endParaRPr lang="en-US" sz="1600" dirty="0"/>
          </a:p>
        </p:txBody>
      </p:sp>
    </p:spTree>
    <p:extLst>
      <p:ext uri="{BB962C8B-B14F-4D97-AF65-F5344CB8AC3E}">
        <p14:creationId xmlns:p14="http://schemas.microsoft.com/office/powerpoint/2010/main" val="36925877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4: Preparing for AKS Deployment</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093156"/>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What is orchestration? </a:t>
            </a:r>
          </a:p>
          <a:p>
            <a:pPr marL="342265" indent="-342265">
              <a:lnSpc>
                <a:spcPct val="100000"/>
              </a:lnSpc>
              <a:spcBef>
                <a:spcPts val="1200"/>
              </a:spcBef>
              <a:spcAft>
                <a:spcPts val="600"/>
              </a:spcAft>
            </a:pPr>
            <a:r>
              <a:rPr lang="en-US" dirty="0"/>
              <a:t>Introduction to Kubernetes</a:t>
            </a:r>
          </a:p>
          <a:p>
            <a:pPr marL="342265" indent="-342265">
              <a:lnSpc>
                <a:spcPct val="100000"/>
              </a:lnSpc>
              <a:spcBef>
                <a:spcPts val="1200"/>
              </a:spcBef>
              <a:spcAft>
                <a:spcPts val="600"/>
              </a:spcAft>
            </a:pPr>
            <a:endParaRPr lang="en-US" dirty="0"/>
          </a:p>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4: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dirty="0">
                <a:solidFill>
                  <a:srgbClr val="0078D7"/>
                </a:solidFill>
              </a:rPr>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dirty="0">
                <a:solidFill>
                  <a:srgbClr val="0078D7"/>
                </a:solidFill>
              </a:rPr>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2588</TotalTime>
  <Words>5155</Words>
  <Application>Microsoft Office PowerPoint</Application>
  <PresentationFormat>Custom</PresentationFormat>
  <Paragraphs>723</Paragraphs>
  <Slides>31</Slides>
  <Notes>27</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Arial,Sans-Serif</vt:lpstr>
      <vt:lpstr>Calibri</vt:lpstr>
      <vt:lpstr>Calibri Light</vt:lpstr>
      <vt:lpstr>Consolas</vt:lpstr>
      <vt:lpstr>Courier New</vt:lpstr>
      <vt:lpstr>Lucida Console</vt:lpstr>
      <vt:lpstr>Segoe UI</vt:lpstr>
      <vt:lpstr>Segoe UI Light</vt:lpstr>
      <vt:lpstr>Segoe UI Semibold</vt:lpstr>
      <vt:lpstr>Segoe UI Semilight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Containerizing the App  Day 2 Module 4: Preparing for AKS Deployment  Day 3 Module 5: Deploying the App to AKS Module 6: Best Practices and Tips</vt:lpstr>
      <vt:lpstr>Module 4: Preparing for AKS Deployment  </vt:lpstr>
      <vt:lpstr>Module 4: Objectives</vt:lpstr>
      <vt:lpstr>Challenges of a containerized world</vt:lpstr>
      <vt:lpstr>Application Scale</vt:lpstr>
      <vt:lpstr>Load Balancing &amp; Fault Tolerance</vt:lpstr>
      <vt:lpstr>Distribution</vt:lpstr>
      <vt:lpstr>The elements of orchestration</vt:lpstr>
      <vt:lpstr>Clustering versus orchestration</vt:lpstr>
      <vt:lpstr>What is Kubernetes?</vt:lpstr>
      <vt:lpstr>PowerPoint Presentation</vt:lpstr>
      <vt:lpstr>PowerPoint Presentation</vt:lpstr>
      <vt:lpstr>Kubernetes Terminology</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PowerPoint Presentation</vt:lpstr>
      <vt:lpstr>PowerPoint Presentation</vt:lpstr>
      <vt:lpstr>Why Azure Kubernetes Service?</vt:lpstr>
      <vt:lpstr>Module 4 – Lab</vt:lpstr>
      <vt:lpstr>Instructions for Completing Module 4: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26</cp:revision>
  <dcterms:modified xsi:type="dcterms:W3CDTF">2023-06-19T23:14:41Z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